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45" r:id="rId2"/>
    <p:sldId id="346" r:id="rId3"/>
    <p:sldId id="265" r:id="rId4"/>
    <p:sldId id="266" r:id="rId5"/>
    <p:sldId id="267" r:id="rId6"/>
    <p:sldId id="343" r:id="rId7"/>
    <p:sldId id="268" r:id="rId8"/>
    <p:sldId id="269" r:id="rId9"/>
    <p:sldId id="270" r:id="rId10"/>
    <p:sldId id="260" r:id="rId11"/>
    <p:sldId id="261" r:id="rId12"/>
    <p:sldId id="263" r:id="rId13"/>
    <p:sldId id="271" r:id="rId14"/>
    <p:sldId id="281" r:id="rId15"/>
    <p:sldId id="258" r:id="rId16"/>
    <p:sldId id="273" r:id="rId17"/>
    <p:sldId id="257" r:id="rId18"/>
    <p:sldId id="259" r:id="rId19"/>
    <p:sldId id="347" r:id="rId20"/>
    <p:sldId id="352" r:id="rId21"/>
    <p:sldId id="326" r:id="rId22"/>
    <p:sldId id="327" r:id="rId23"/>
    <p:sldId id="340" r:id="rId24"/>
    <p:sldId id="328" r:id="rId25"/>
    <p:sldId id="330" r:id="rId26"/>
    <p:sldId id="379" r:id="rId27"/>
    <p:sldId id="331" r:id="rId28"/>
    <p:sldId id="332" r:id="rId29"/>
    <p:sldId id="333" r:id="rId30"/>
    <p:sldId id="334" r:id="rId31"/>
    <p:sldId id="335" r:id="rId32"/>
    <p:sldId id="337" r:id="rId33"/>
    <p:sldId id="338" r:id="rId34"/>
    <p:sldId id="339" r:id="rId35"/>
    <p:sldId id="359" r:id="rId36"/>
    <p:sldId id="360" r:id="rId37"/>
    <p:sldId id="361" r:id="rId38"/>
    <p:sldId id="367" r:id="rId39"/>
    <p:sldId id="362" r:id="rId40"/>
    <p:sldId id="274" r:id="rId41"/>
    <p:sldId id="368" r:id="rId42"/>
    <p:sldId id="287" r:id="rId43"/>
    <p:sldId id="286" r:id="rId44"/>
    <p:sldId id="275" r:id="rId45"/>
    <p:sldId id="276" r:id="rId46"/>
    <p:sldId id="363" r:id="rId47"/>
    <p:sldId id="277" r:id="rId48"/>
    <p:sldId id="366" r:id="rId49"/>
    <p:sldId id="365" r:id="rId50"/>
    <p:sldId id="303" r:id="rId51"/>
    <p:sldId id="357" r:id="rId52"/>
    <p:sldId id="304" r:id="rId53"/>
    <p:sldId id="354" r:id="rId54"/>
    <p:sldId id="311" r:id="rId55"/>
    <p:sldId id="312" r:id="rId56"/>
    <p:sldId id="356" r:id="rId57"/>
    <p:sldId id="342" r:id="rId58"/>
    <p:sldId id="344" r:id="rId59"/>
    <p:sldId id="369" r:id="rId60"/>
    <p:sldId id="364" r:id="rId61"/>
    <p:sldId id="323" r:id="rId62"/>
  </p:sldIdLst>
  <p:sldSz cx="9144000" cy="6858000" type="screen4x3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3AC73-6BEF-4A56-84D9-3AE366FAF485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45441-0E44-41E4-82C2-4E4D9BA2E1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52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17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81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973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A8377D-7813-4F43-9CE6-84BFEFA6C3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71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69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12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70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44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82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75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45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70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CBE1D-7A33-46BB-9A05-A8DE5262CEED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F75C-2FA8-42DE-ACEC-BF7F11528A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52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1.bp.blogspot.com/_CFBJfdtx7PI/SODoMHD6DnI/AAAAAAAAXnU/3N0pfb47cO8/s1600-h/14.jpg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2564904"/>
            <a:ext cx="8640960" cy="36172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cap="all" dirty="0"/>
          </a:p>
          <a:p>
            <a:pPr marL="0" indent="0" algn="ctr">
              <a:buNone/>
            </a:pPr>
            <a:r>
              <a:rPr lang="pt-BR" b="1" dirty="0"/>
              <a:t>DIAGNÓSTICO DA QUALIDADE DA ÁGUA PROVENIENTE DE FONTES DO ASSENTAMENTO EDUARDO RADUAN - MARMELEIRO/PR</a:t>
            </a:r>
          </a:p>
          <a:p>
            <a:pPr marL="0" indent="0" algn="ctr">
              <a:buNone/>
            </a:pPr>
            <a:endParaRPr lang="en-US" b="1" cap="all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000" cap="all" dirty="0" err="1" smtClean="0">
                <a:latin typeface="+mj-lt"/>
              </a:rPr>
              <a:t>Danieli</a:t>
            </a:r>
            <a:r>
              <a:rPr lang="en-US" sz="2000" cap="all" dirty="0" smtClean="0">
                <a:latin typeface="+mj-lt"/>
              </a:rPr>
              <a:t> </a:t>
            </a:r>
            <a:r>
              <a:rPr lang="en-US" sz="2000" cap="all" dirty="0" err="1" smtClean="0">
                <a:latin typeface="+mj-lt"/>
              </a:rPr>
              <a:t>regina</a:t>
            </a:r>
            <a:r>
              <a:rPr lang="en-US" sz="2000" cap="all" dirty="0" smtClean="0">
                <a:latin typeface="+mj-lt"/>
              </a:rPr>
              <a:t> p. </a:t>
            </a:r>
            <a:r>
              <a:rPr lang="en-US" sz="2000" cap="all" dirty="0" err="1" smtClean="0">
                <a:latin typeface="+mj-lt"/>
              </a:rPr>
              <a:t>bressan</a:t>
            </a:r>
            <a:r>
              <a:rPr lang="en-US" sz="2000" cap="all" dirty="0">
                <a:latin typeface="+mj-lt"/>
              </a:rPr>
              <a:t> </a:t>
            </a:r>
            <a:r>
              <a:rPr lang="en-US" sz="2000" cap="all" dirty="0" smtClean="0">
                <a:latin typeface="+mj-lt"/>
              </a:rPr>
              <a:t>- </a:t>
            </a:r>
            <a:r>
              <a:rPr lang="en-US" sz="2000" cap="all" dirty="0" smtClean="0">
                <a:latin typeface="+mj-lt"/>
              </a:rPr>
              <a:t>VIGILÂNCIA SANITÁRIA</a:t>
            </a:r>
          </a:p>
          <a:p>
            <a:pPr marL="0" indent="0" algn="r">
              <a:buNone/>
            </a:pPr>
            <a:r>
              <a:rPr lang="en-US" sz="2000" cap="all" dirty="0" err="1" smtClean="0">
                <a:latin typeface="+mj-lt"/>
              </a:rPr>
              <a:t>Marilete</a:t>
            </a:r>
            <a:r>
              <a:rPr lang="en-US" sz="2000" cap="all" dirty="0" smtClean="0">
                <a:latin typeface="+mj-lt"/>
              </a:rPr>
              <a:t> </a:t>
            </a:r>
            <a:r>
              <a:rPr lang="en-US" sz="2000" cap="all" dirty="0" err="1" smtClean="0">
                <a:latin typeface="+mj-lt"/>
              </a:rPr>
              <a:t>chiarelotto</a:t>
            </a:r>
            <a:r>
              <a:rPr lang="en-US" sz="2000" cap="all" dirty="0" smtClean="0">
                <a:latin typeface="+mj-lt"/>
              </a:rPr>
              <a:t> – MEIO AMBIENTE</a:t>
            </a:r>
            <a:endParaRPr lang="pt-BR" sz="2000" cap="all" dirty="0">
              <a:latin typeface="+mj-lt"/>
            </a:endParaRPr>
          </a:p>
        </p:txBody>
      </p:sp>
      <p:pic>
        <p:nvPicPr>
          <p:cNvPr id="6148" name="Picture 4" descr="C:\Users\ASDF\Desktop\2010, 2011 e 2012\2010\MEIO AMBIENTE\logo meio ambien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715018"/>
              </p:ext>
            </p:extLst>
          </p:nvPr>
        </p:nvGraphicFramePr>
        <p:xfrm>
          <a:off x="5724128" y="216024"/>
          <a:ext cx="2925951" cy="220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CorelDRAW" r:id="rId4" imgW="4015256" imgH="3032370" progId="CorelDraw.Graphic.17">
                  <p:embed/>
                </p:oleObj>
              </mc:Choice>
              <mc:Fallback>
                <p:oleObj name="CorelDRAW" r:id="rId4" imgW="4015256" imgH="3032370" progId="CorelDraw.Graphic.1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16024"/>
                        <a:ext cx="2925951" cy="2204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4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FORMAS DE CONTAMINAÇÃO DAS NASCENTES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9" y="1593533"/>
            <a:ext cx="8136904" cy="46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332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FORMAS DE CONTAMINAÇÃO DAS NASCENTES</a:t>
            </a:r>
            <a:endParaRPr lang="pt-BR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8787"/>
            <a:ext cx="77768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14866" y="4749917"/>
            <a:ext cx="288032" cy="18466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851920" y="5160509"/>
            <a:ext cx="50405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 15 m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2612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4948" y="12998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FORMAS DE CONTAMINAÇÃO DAS NASCENTES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5" y="1484784"/>
            <a:ext cx="8959375" cy="453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0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/>
              <a:t>QUALIDADE DA ÁGUA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/>
              <a:t>Análises realizadas: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lvl="1" algn="just"/>
            <a:r>
              <a:rPr lang="pt-BR" sz="2400" i="1" dirty="0" smtClean="0"/>
              <a:t>Coliformes totais e Escherichia coli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/>
            <a:r>
              <a:rPr lang="pt-BR" sz="2800" dirty="0" smtClean="0"/>
              <a:t>Em geral a água das fontes apresentou contaminação por bactérias, provindas do solo, sujidades que entram em decomposição e até mesmo bactérias de origem fecal.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821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ANÁLISE MICROBIOLÓGICA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Bactérias:</a:t>
            </a:r>
            <a:endParaRPr lang="pt-BR" i="1" dirty="0" smtClean="0"/>
          </a:p>
          <a:p>
            <a:pPr marL="0" indent="0">
              <a:buNone/>
            </a:pPr>
            <a:r>
              <a:rPr lang="pt-BR" i="1" dirty="0"/>
              <a:t> </a:t>
            </a:r>
            <a:r>
              <a:rPr lang="pt-BR" i="1" dirty="0" smtClean="0"/>
              <a:t>     </a:t>
            </a:r>
            <a:r>
              <a:rPr lang="pt-BR" sz="2800" i="1" dirty="0" smtClean="0"/>
              <a:t>Coliformes totais                     Escherichia coli</a:t>
            </a:r>
          </a:p>
          <a:p>
            <a:pPr marL="0" indent="0">
              <a:buNone/>
            </a:pPr>
            <a:endParaRPr lang="pt-BR" sz="2800" i="1" dirty="0" smtClean="0"/>
          </a:p>
          <a:p>
            <a:pPr marL="0" indent="0">
              <a:buNone/>
            </a:pPr>
            <a:r>
              <a:rPr lang="pt-BR" sz="2800" dirty="0" smtClean="0"/>
              <a:t>       </a:t>
            </a:r>
          </a:p>
          <a:p>
            <a:pPr marL="0" indent="0">
              <a:buNone/>
            </a:pPr>
            <a:r>
              <a:rPr lang="pt-BR" sz="2800" dirty="0" smtClean="0"/>
              <a:t>               sujidades                      contaminação fecal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r>
              <a:rPr lang="pt-BR" sz="2800" dirty="0" smtClean="0"/>
              <a:t>     indicador de higiene           complicações intestinais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899592" y="2276872"/>
            <a:ext cx="2952328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788024" y="2266865"/>
            <a:ext cx="2880320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2195736" y="321297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6084168" y="3202969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99592" y="3717032"/>
            <a:ext cx="2952328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788024" y="3720345"/>
            <a:ext cx="2952328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2226026" y="465313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6084168" y="4656449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899592" y="5088497"/>
            <a:ext cx="309634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4716016" y="5088497"/>
            <a:ext cx="3600399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DOENÇAS TRANSMITIDAS PELA ÁGUA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1303" y="1916832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Hepatite A;</a:t>
            </a:r>
          </a:p>
          <a:p>
            <a:r>
              <a:rPr lang="pt-BR" sz="2800" dirty="0" smtClean="0"/>
              <a:t>Cólera;</a:t>
            </a:r>
          </a:p>
          <a:p>
            <a:r>
              <a:rPr lang="pt-BR" sz="2800" dirty="0" smtClean="0"/>
              <a:t>Diarreia infecciosa;</a:t>
            </a:r>
          </a:p>
          <a:p>
            <a:r>
              <a:rPr lang="pt-BR" sz="2800" dirty="0" smtClean="0"/>
              <a:t>Leptospirose;</a:t>
            </a:r>
          </a:p>
          <a:p>
            <a:r>
              <a:rPr lang="pt-BR" sz="2800" dirty="0" smtClean="0"/>
              <a:t>Esquistossomose;</a:t>
            </a:r>
          </a:p>
          <a:p>
            <a:r>
              <a:rPr lang="pt-BR" sz="2800" dirty="0" err="1" smtClean="0"/>
              <a:t>Giardiase</a:t>
            </a:r>
            <a:endParaRPr lang="pt-BR" sz="2800" dirty="0" smtClean="0"/>
          </a:p>
          <a:p>
            <a:endParaRPr lang="pt-BR" sz="2800" dirty="0"/>
          </a:p>
        </p:txBody>
      </p:sp>
      <p:sp>
        <p:nvSpPr>
          <p:cNvPr id="4" name="AutoShape 2" descr="https://encrypted-tbn1.gstatic.com/images?q=tbn:ANd9GcRpHYoC43Pb-Z77uQNNbpiy-DbPC0To54XBkaDcW3EhQcmFuVS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https://encrypted-tbn1.gstatic.com/images?q=tbn:ANd9GcRpHYoC43Pb-Z77uQNNbpiy-DbPC0To54XBkaDcW3EhQcmFuVSp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https://encrypted-tbn1.gstatic.com/images?q=tbn:ANd9GcRpHYoC43Pb-Z77uQNNbpiy-DbPC0To54XBkaDcW3EhQcmFuVSp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9" name="Picture 7" descr="C:\Users\IlhaService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233907" cy="282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lhaService\Desktop\ma-qualidade-da-agua-pode-causar-doenc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480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AÇÕES PARA PROTEGER A ÁGUA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sz="2400" dirty="0" smtClean="0"/>
              <a:t>A área </a:t>
            </a:r>
            <a:r>
              <a:rPr lang="pt-BR" sz="2400" dirty="0"/>
              <a:t>adjacente à nascente (APP) deve ser toda </a:t>
            </a:r>
            <a:r>
              <a:rPr lang="pt-BR" sz="2400" dirty="0" smtClean="0"/>
              <a:t>cercada a </a:t>
            </a:r>
            <a:r>
              <a:rPr lang="pt-BR" sz="2400" dirty="0"/>
              <a:t>fim de evitar o acesso de animais, pessoas, veículos, </a:t>
            </a:r>
            <a:r>
              <a:rPr lang="pt-BR" sz="2400" dirty="0" err="1" smtClean="0"/>
              <a:t>etc</a:t>
            </a:r>
            <a:r>
              <a:rPr lang="pt-BR" sz="2400" dirty="0" smtClean="0"/>
              <a:t>;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A área circundante à nascente, em um raio de 15 </a:t>
            </a:r>
            <a:r>
              <a:rPr lang="pt-BR" sz="2400" dirty="0"/>
              <a:t>metros, </a:t>
            </a:r>
            <a:r>
              <a:rPr lang="pt-BR" sz="2400" dirty="0" smtClean="0"/>
              <a:t>deve ser </a:t>
            </a:r>
            <a:r>
              <a:rPr lang="pt-BR" sz="2400" dirty="0"/>
              <a:t>exclusivamente uma </a:t>
            </a:r>
            <a:r>
              <a:rPr lang="pt-BR" sz="2400" dirty="0" smtClean="0"/>
              <a:t>área de preservação permanente;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Não desmatar ao entorno das nascentes;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O </a:t>
            </a:r>
            <a:r>
              <a:rPr lang="pt-BR" sz="2400" dirty="0"/>
              <a:t>pasto e os animais devem ser afastados </a:t>
            </a:r>
            <a:r>
              <a:rPr lang="pt-BR" sz="2400" dirty="0" smtClean="0"/>
              <a:t>ao máximo </a:t>
            </a:r>
            <a:r>
              <a:rPr lang="pt-BR" sz="2400" dirty="0"/>
              <a:t>da </a:t>
            </a:r>
            <a:r>
              <a:rPr lang="pt-BR" sz="2400" dirty="0" smtClean="0"/>
              <a:t>nascente;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/>
              <a:t>A</a:t>
            </a:r>
            <a:r>
              <a:rPr lang="pt-BR" sz="2400" dirty="0" smtClean="0"/>
              <a:t> utilização </a:t>
            </a:r>
            <a:r>
              <a:rPr lang="pt-BR" sz="2400" dirty="0"/>
              <a:t>de </a:t>
            </a:r>
            <a:r>
              <a:rPr lang="pt-BR" sz="2400" dirty="0" smtClean="0"/>
              <a:t>produtos químicos </a:t>
            </a:r>
            <a:r>
              <a:rPr lang="pt-BR" sz="2400" dirty="0"/>
              <a:t>(adubos, inseticidas, etc.) deve ser a </a:t>
            </a:r>
            <a:r>
              <a:rPr lang="pt-BR" sz="2400" dirty="0" smtClean="0"/>
              <a:t>mais afastada das nascentes;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Não jogar lixo nas proximidades.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631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/>
              <a:t>RESPONSABILIDADES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 smtClean="0"/>
              <a:t>Preservar as nascentes;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Realizar a desinfecção da fonte;     </a:t>
            </a:r>
          </a:p>
          <a:p>
            <a:pPr marL="0" indent="0" algn="just">
              <a:buNone/>
            </a:pPr>
            <a:r>
              <a:rPr lang="pt-BR" sz="2800" dirty="0" smtClean="0"/>
              <a:t>                                                                                           </a:t>
            </a:r>
            <a:endParaRPr lang="pt-BR" sz="2800" dirty="0"/>
          </a:p>
          <a:p>
            <a:pPr algn="just"/>
            <a:r>
              <a:rPr lang="pt-BR" sz="2800" dirty="0" smtClean="0"/>
              <a:t>Realizar a limpeza do reservatório de água a cada seis meses a fim de evitar a contaminação com sujidades;</a:t>
            </a:r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Manter a caixa bem fechada para evitar a proliferação de vetores (mosquito da dengue).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46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revistavivasaude.uol.com.br/upload/imagens_upload/gua_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 descr="C:\Users\IlhaService\Desktop\gu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6078250" cy="41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71600" y="1482750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tang" pitchFamily="18" charset="-127"/>
                <a:ea typeface="Batang" pitchFamily="18" charset="-127"/>
              </a:rPr>
              <a:t>A QUALIDADE DA ÁGUA REFLETE NA SUA SAÚDE</a:t>
            </a:r>
            <a:endParaRPr lang="pt-BR" sz="4800" b="1" dirty="0">
              <a:solidFill>
                <a:schemeClr val="tx2">
                  <a:lumMod val="60000"/>
                  <a:lumOff val="4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2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455" cy="6858000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64000"/>
              </a:srgbClr>
            </a:outerShdw>
          </a:effectLst>
          <a:extLst/>
        </p:spPr>
      </p:pic>
      <p:sp>
        <p:nvSpPr>
          <p:cNvPr id="5" name="Retângulo 4"/>
          <p:cNvSpPr/>
          <p:nvPr/>
        </p:nvSpPr>
        <p:spPr>
          <a:xfrm>
            <a:off x="4067944" y="3645024"/>
            <a:ext cx="1152128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267744" y="2142998"/>
            <a:ext cx="39472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QUALIDADE DA ÁGUA</a:t>
            </a:r>
          </a:p>
        </p:txBody>
      </p:sp>
    </p:spTree>
    <p:extLst>
      <p:ext uri="{BB962C8B-B14F-4D97-AF65-F5344CB8AC3E}">
        <p14:creationId xmlns:p14="http://schemas.microsoft.com/office/powerpoint/2010/main" val="16825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DICAS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r>
              <a:rPr lang="pt-BR" sz="2400" dirty="0" smtClean="0"/>
              <a:t>Providencie o tratamento da água antes de ingerir:</a:t>
            </a:r>
          </a:p>
          <a:p>
            <a:r>
              <a:rPr lang="pt-BR" sz="2400" dirty="0" smtClean="0"/>
              <a:t>Fervura (ferva por 3 minutos);</a:t>
            </a:r>
          </a:p>
          <a:p>
            <a:r>
              <a:rPr lang="pt-BR" sz="2400" dirty="0" smtClean="0"/>
              <a:t>Cloração (hipoclorito de sódio – para cada litro de água adicionar 2 gotas de hipoclorito e deixar agir por 15 minutos);</a:t>
            </a:r>
          </a:p>
          <a:p>
            <a:r>
              <a:rPr lang="pt-BR" sz="2400" dirty="0" smtClean="0"/>
              <a:t>Armazene a água em recipientes limpos;</a:t>
            </a:r>
          </a:p>
          <a:p>
            <a:r>
              <a:rPr lang="pt-BR" sz="2400" dirty="0" smtClean="0"/>
              <a:t>Instalação de </a:t>
            </a:r>
            <a:r>
              <a:rPr lang="pt-BR" sz="2400" dirty="0" err="1" smtClean="0"/>
              <a:t>clorador</a:t>
            </a:r>
            <a:r>
              <a:rPr lang="pt-BR" sz="2400" dirty="0" smtClean="0"/>
              <a:t> artesanal na caixa d´água;</a:t>
            </a:r>
          </a:p>
          <a:p>
            <a:r>
              <a:rPr lang="pt-BR" sz="2400" dirty="0" smtClean="0"/>
              <a:t>Adote hábitos sustentáveis.;</a:t>
            </a:r>
          </a:p>
          <a:p>
            <a:r>
              <a:rPr lang="pt-BR" sz="2400" dirty="0" smtClean="0"/>
              <a:t>Evite o desperdício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dirty="0"/>
          </a:p>
        </p:txBody>
      </p:sp>
      <p:pic>
        <p:nvPicPr>
          <p:cNvPr id="4098" name="Picture 2" descr="C:\Users\IlhaService\Água\água 2016\Dia da água\agua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53754"/>
            <a:ext cx="2843808" cy="20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lhaService\Água\água 2016\Dia da água\mat_agua.gif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79" y="4005065"/>
            <a:ext cx="371382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571500" y="1357313"/>
            <a:ext cx="8007350" cy="43576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pt-BR" altLang="ja-JP" sz="3600" b="1" dirty="0" smtClean="0">
                <a:solidFill>
                  <a:schemeClr val="tx1"/>
                </a:solidFill>
                <a:ea typeface="ＭＳ Ｐゴシック" pitchFamily="34" charset="-128"/>
              </a:rPr>
              <a:t>DESTINO DO ESGOTO DOMÉSTICO</a:t>
            </a:r>
            <a:r>
              <a:rPr lang="pt-BR" altLang="ja-JP" sz="36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endParaRPr lang="pt-BR" altLang="pt-BR" sz="3600" dirty="0" smtClean="0">
              <a:solidFill>
                <a:schemeClr val="tx1"/>
              </a:solidFill>
            </a:endParaRP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3455988" cy="257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3200" b="1" dirty="0" smtClean="0">
                <a:solidFill>
                  <a:schemeClr val="tx1"/>
                </a:solidFill>
              </a:rPr>
              <a:t>ESGOTO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altLang="pt-BR" sz="3000" dirty="0" smtClean="0">
                <a:solidFill>
                  <a:schemeClr val="tx1"/>
                </a:solidFill>
              </a:rPr>
              <a:t>São as águas usadas nas atividades domésticas que se transformam em um resíduo líquido conhecido como esgoto, que podem causar sérios problemas ao homem e ao meio ambiente.</a:t>
            </a:r>
          </a:p>
          <a:p>
            <a:pPr>
              <a:buFont typeface="Wingdings" pitchFamily="2" charset="2"/>
              <a:buNone/>
            </a:pPr>
            <a:endParaRPr lang="pt-BR" altLang="pt-B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FOSSAS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As fossas sépticas são fundamentais no combate a doenças, verminoses e endemias pois evitam o lançamento dos dejetos humanos diretamente em rios, lagos, nascentes ou mesmo na superfície do solo.</a:t>
            </a:r>
          </a:p>
          <a:p>
            <a:pPr algn="just"/>
            <a:r>
              <a:rPr lang="pt-BR" sz="3000" dirty="0" smtClean="0"/>
              <a:t>A fossa deve ser bem fechada e protegida contra a proliferação de insetos;</a:t>
            </a:r>
          </a:p>
          <a:p>
            <a:pPr algn="just"/>
            <a:r>
              <a:rPr lang="pt-BR" sz="3000" dirty="0" smtClean="0"/>
              <a:t>O local deve ser seco e bem drenado;</a:t>
            </a:r>
          </a:p>
          <a:p>
            <a:pPr algn="just"/>
            <a:r>
              <a:rPr lang="pt-BR" sz="3000" dirty="0" smtClean="0"/>
              <a:t>Distâncias mínimas: 1,5 m das habitações e 3 m do terreno vizinho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39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1"/>
          <p:cNvSpPr>
            <a:spLocks noChangeArrowheads="1"/>
          </p:cNvSpPr>
          <p:nvPr/>
        </p:nvSpPr>
        <p:spPr bwMode="auto">
          <a:xfrm>
            <a:off x="395288" y="1216025"/>
            <a:ext cx="83534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2800" dirty="0"/>
              <a:t>O destino correto do </a:t>
            </a:r>
            <a:r>
              <a:rPr lang="pt-BR" altLang="pt-BR" sz="2800" b="1" dirty="0"/>
              <a:t>ESGOTO DOMÉSTICO</a:t>
            </a:r>
            <a:r>
              <a:rPr lang="pt-BR" altLang="pt-BR" sz="2800" dirty="0"/>
              <a:t> tem as seguintes vantagens:</a:t>
            </a:r>
          </a:p>
          <a:p>
            <a:pPr algn="just"/>
            <a:endParaRPr lang="pt-BR" altLang="pt-BR" sz="2800" dirty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altLang="pt-BR" sz="2800" dirty="0" smtClean="0"/>
              <a:t>Evita </a:t>
            </a:r>
            <a:r>
              <a:rPr lang="pt-BR" altLang="pt-BR" sz="2800" dirty="0"/>
              <a:t>contaminação do solo e da água</a:t>
            </a:r>
            <a:r>
              <a:rPr lang="pt-BR" altLang="pt-BR" sz="2800" dirty="0" smtClean="0"/>
              <a:t>;</a:t>
            </a:r>
          </a:p>
          <a:p>
            <a:pPr marL="457200" indent="-457200" algn="just">
              <a:buFontTx/>
              <a:buChar char="-"/>
            </a:pPr>
            <a:endParaRPr lang="pt-BR" altLang="pt-BR" sz="2800" dirty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altLang="pt-BR" sz="2800" dirty="0" smtClean="0"/>
              <a:t>Evita </a:t>
            </a:r>
            <a:r>
              <a:rPr lang="pt-BR" altLang="pt-BR" sz="2800" dirty="0"/>
              <a:t>a formação de poças de água e a criação de moscas e </a:t>
            </a:r>
            <a:r>
              <a:rPr lang="pt-BR" altLang="pt-BR" sz="2800" dirty="0" smtClean="0"/>
              <a:t>mosquitos;</a:t>
            </a:r>
          </a:p>
          <a:p>
            <a:pPr marL="457200" indent="-457200" algn="just">
              <a:buFontTx/>
              <a:buChar char="-"/>
            </a:pPr>
            <a:endParaRPr lang="pt-BR" altLang="pt-BR" sz="2800" dirty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altLang="pt-BR" sz="2800" dirty="0" smtClean="0"/>
              <a:t>Evita </a:t>
            </a:r>
            <a:r>
              <a:rPr lang="pt-BR" altLang="pt-BR" sz="2800" dirty="0"/>
              <a:t>a transmissão de doenças transmitidas pela falta de saneamento</a:t>
            </a:r>
            <a:r>
              <a:rPr lang="pt-BR" altLang="pt-BR" sz="2800" dirty="0" smtClean="0"/>
              <a:t>;</a:t>
            </a:r>
          </a:p>
          <a:p>
            <a:pPr marL="457200" indent="-457200" algn="just">
              <a:buFontTx/>
              <a:buChar char="-"/>
            </a:pPr>
            <a:endParaRPr lang="pt-BR" altLang="pt-BR" sz="2800" dirty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altLang="pt-BR" sz="2800" dirty="0" smtClean="0"/>
              <a:t>Os </a:t>
            </a:r>
            <a:r>
              <a:rPr lang="pt-BR" altLang="pt-BR" sz="2800" dirty="0"/>
              <a:t>arredores da casa permanecem limpos e bonitos.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DESTINO DO ESGOTO DOMÉSTICO</a:t>
            </a:r>
          </a:p>
        </p:txBody>
      </p:sp>
    </p:spTree>
    <p:extLst>
      <p:ext uri="{BB962C8B-B14F-4D97-AF65-F5344CB8AC3E}">
        <p14:creationId xmlns:p14="http://schemas.microsoft.com/office/powerpoint/2010/main" val="33362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ângulo 1"/>
          <p:cNvSpPr>
            <a:spLocks noChangeArrowheads="1"/>
          </p:cNvSpPr>
          <p:nvPr/>
        </p:nvSpPr>
        <p:spPr bwMode="auto">
          <a:xfrm>
            <a:off x="395288" y="1216025"/>
            <a:ext cx="835342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pt-BR" altLang="pt-BR" sz="2800" dirty="0" smtClean="0"/>
          </a:p>
          <a:p>
            <a:pPr algn="just"/>
            <a:r>
              <a:rPr lang="pt-BR" altLang="pt-BR" sz="2800" dirty="0" smtClean="0"/>
              <a:t>O </a:t>
            </a:r>
            <a:r>
              <a:rPr lang="pt-BR" altLang="pt-BR" sz="2800" dirty="0"/>
              <a:t>esgoto doméstico pode ser tratado com relativa facilidade antes de ser lançado no ambiente.</a:t>
            </a:r>
            <a:r>
              <a:rPr lang="pt-BR" altLang="pt-BR" dirty="0"/>
              <a:t> </a:t>
            </a:r>
            <a:endParaRPr lang="pt-BR" altLang="pt-BR" sz="2800" dirty="0"/>
          </a:p>
          <a:p>
            <a:pPr algn="just"/>
            <a:endParaRPr lang="pt-BR" altLang="pt-BR" sz="2800" dirty="0"/>
          </a:p>
          <a:p>
            <a:pPr algn="just"/>
            <a:endParaRPr lang="pt-BR" altLang="pt-BR" sz="2800" dirty="0"/>
          </a:p>
          <a:p>
            <a:pPr algn="just"/>
            <a:r>
              <a:rPr lang="pt-BR" altLang="pt-BR" sz="2800" dirty="0"/>
              <a:t>O sistema de esgoto é composto por caixa de gordura, fossa séptica e sumidouro.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DESTINO DO ESGOTO DOMÉSTICO</a:t>
            </a:r>
          </a:p>
        </p:txBody>
      </p:sp>
    </p:spTree>
    <p:extLst>
      <p:ext uri="{BB962C8B-B14F-4D97-AF65-F5344CB8AC3E}">
        <p14:creationId xmlns:p14="http://schemas.microsoft.com/office/powerpoint/2010/main" val="449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1" y="1124744"/>
            <a:ext cx="836182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DESTINO DO ESGOTO DOMÉSTICO</a:t>
            </a:r>
          </a:p>
        </p:txBody>
      </p:sp>
    </p:spTree>
    <p:extLst>
      <p:ext uri="{BB962C8B-B14F-4D97-AF65-F5344CB8AC3E}">
        <p14:creationId xmlns:p14="http://schemas.microsoft.com/office/powerpoint/2010/main" val="30216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ângulo 1"/>
          <p:cNvSpPr>
            <a:spLocks noChangeArrowheads="1"/>
          </p:cNvSpPr>
          <p:nvPr/>
        </p:nvSpPr>
        <p:spPr bwMode="auto">
          <a:xfrm>
            <a:off x="395288" y="1216025"/>
            <a:ext cx="83534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2800" dirty="0"/>
              <a:t>A </a:t>
            </a:r>
            <a:r>
              <a:rPr lang="pt-BR" altLang="pt-BR" sz="2800" b="1" dirty="0"/>
              <a:t>CAIXA DE GORDURA</a:t>
            </a:r>
            <a:r>
              <a:rPr lang="pt-BR" altLang="pt-BR" sz="2800" dirty="0"/>
              <a:t> serve para </a:t>
            </a:r>
            <a:r>
              <a:rPr lang="pt-BR" altLang="pt-BR" sz="2800" dirty="0" smtClean="0"/>
              <a:t>reter </a:t>
            </a:r>
            <a:r>
              <a:rPr lang="pt-BR" altLang="pt-BR" sz="2800" dirty="0"/>
              <a:t>os restos de comida e gordura.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/>
              <a:t>DESTINO DO ESGOTO DOMÉSTICO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2418472"/>
            <a:ext cx="751522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8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1"/>
          <p:cNvSpPr>
            <a:spLocks noChangeArrowheads="1"/>
          </p:cNvSpPr>
          <p:nvPr/>
        </p:nvSpPr>
        <p:spPr bwMode="auto">
          <a:xfrm>
            <a:off x="395288" y="1216025"/>
            <a:ext cx="83534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2800" dirty="0"/>
              <a:t>A </a:t>
            </a:r>
            <a:r>
              <a:rPr lang="pt-BR" altLang="pt-BR" sz="2800" b="1" dirty="0"/>
              <a:t>FOSSA SÉPTICA</a:t>
            </a:r>
            <a:r>
              <a:rPr lang="pt-BR" altLang="pt-BR" sz="2800" dirty="0"/>
              <a:t> tem por finalidade reter o maior volume possível de materiais sólidos.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DESTINO DO ESGOTO DOMÉSTICO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636912"/>
            <a:ext cx="73914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ângulo 1"/>
          <p:cNvSpPr>
            <a:spLocks noChangeArrowheads="1"/>
          </p:cNvSpPr>
          <p:nvPr/>
        </p:nvSpPr>
        <p:spPr bwMode="auto">
          <a:xfrm>
            <a:off x="395288" y="1216025"/>
            <a:ext cx="8353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2800" dirty="0"/>
              <a:t>O </a:t>
            </a:r>
            <a:r>
              <a:rPr lang="pt-BR" altLang="pt-BR" sz="2800" b="1" dirty="0"/>
              <a:t>SUMIDOURO </a:t>
            </a:r>
            <a:r>
              <a:rPr lang="pt-BR" altLang="pt-BR" sz="2800" dirty="0"/>
              <a:t>tem a função de infiltrar o líquido que sai da caixa de gordura e da fossa séptica no solo.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/>
              <a:t>DESTINO DO ESGOTO DOMÉSTICO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27" y="2349073"/>
            <a:ext cx="7207946" cy="4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5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O QUE É ÁGUA POTÁVEL?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Água potável é aquela que pode ser consumida sem risco a saúde e sem causar rejeição ao consumo.</a:t>
            </a:r>
            <a:endParaRPr lang="pt-BR" dirty="0"/>
          </a:p>
        </p:txBody>
      </p:sp>
      <p:sp>
        <p:nvSpPr>
          <p:cNvPr id="4" name="AutoShape 2" descr="https://nutricaodofuturo.files.wordpress.com/2012/09/agu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 descr="C:\Users\IlhaService\Desktop\a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24384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35844" name="Picture 4" descr="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853440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0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ângulo 1"/>
          <p:cNvSpPr>
            <a:spLocks noChangeArrowheads="1"/>
          </p:cNvSpPr>
          <p:nvPr/>
        </p:nvSpPr>
        <p:spPr bwMode="auto">
          <a:xfrm>
            <a:off x="395288" y="1216025"/>
            <a:ext cx="83534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pt-BR" altLang="pt-BR" sz="2800" dirty="0" smtClean="0"/>
          </a:p>
          <a:p>
            <a:pPr algn="just"/>
            <a:r>
              <a:rPr lang="pt-BR" altLang="pt-BR" sz="2800" dirty="0" smtClean="0"/>
              <a:t>Deve-se </a:t>
            </a:r>
            <a:r>
              <a:rPr lang="pt-BR" altLang="pt-BR" sz="2800" dirty="0"/>
              <a:t>fazer a </a:t>
            </a:r>
            <a:r>
              <a:rPr lang="pt-BR" altLang="pt-BR" sz="2800" b="1" dirty="0"/>
              <a:t>LIMPEZA</a:t>
            </a:r>
            <a:r>
              <a:rPr lang="pt-BR" altLang="pt-BR" sz="2800" dirty="0"/>
              <a:t> da caixa de gordura quando necessário, e da fossa séptica ao menos uma vez a </a:t>
            </a:r>
            <a:r>
              <a:rPr lang="pt-BR" altLang="pt-BR" sz="2800"/>
              <a:t>cada </a:t>
            </a:r>
            <a:r>
              <a:rPr lang="pt-BR" altLang="pt-BR" sz="2800" smtClean="0"/>
              <a:t>ano.</a:t>
            </a:r>
            <a:endParaRPr lang="pt-BR" altLang="pt-BR" sz="2800" dirty="0"/>
          </a:p>
          <a:p>
            <a:pPr algn="just"/>
            <a:endParaRPr lang="pt-BR" altLang="pt-BR" sz="2800" dirty="0"/>
          </a:p>
          <a:p>
            <a:pPr algn="just"/>
            <a:r>
              <a:rPr lang="pt-BR" altLang="pt-BR" sz="2800" dirty="0"/>
              <a:t>A fossa séptica e o sumidouro devem ser instalados afastados, no mínimo, </a:t>
            </a:r>
            <a:r>
              <a:rPr lang="pt-BR" altLang="pt-BR" sz="2800" b="1" dirty="0"/>
              <a:t>20 METROS</a:t>
            </a:r>
            <a:r>
              <a:rPr lang="pt-BR" altLang="pt-BR" sz="2800" dirty="0"/>
              <a:t> de qualquer fonte de água.</a:t>
            </a:r>
          </a:p>
          <a:p>
            <a:pPr algn="just"/>
            <a:endParaRPr lang="pt-BR" altLang="pt-BR" sz="2800" dirty="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DESTINO DO ESGOTO DOMÉSTICO</a:t>
            </a:r>
          </a:p>
        </p:txBody>
      </p:sp>
    </p:spTree>
    <p:extLst>
      <p:ext uri="{BB962C8B-B14F-4D97-AF65-F5344CB8AC3E}">
        <p14:creationId xmlns:p14="http://schemas.microsoft.com/office/powerpoint/2010/main" val="29305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SITUAÇÕES ENCONTRADAS</a:t>
            </a:r>
            <a:endParaRPr lang="pt-BR" sz="3600" b="1" dirty="0"/>
          </a:p>
        </p:txBody>
      </p:sp>
      <p:pic>
        <p:nvPicPr>
          <p:cNvPr id="6146" name="Picture 2" descr="C:\Users\IlhaService\Água\projeto fontes\Santa Terezinha\Coleta água Santa TErezinha\DSC06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628800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baixo 4"/>
          <p:cNvSpPr/>
          <p:nvPr/>
        </p:nvSpPr>
        <p:spPr>
          <a:xfrm rot="5988227">
            <a:off x="5677202" y="4055508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lhaService\Água\projeto fontes\São Domingos\João Dias\DSC08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baixo 4"/>
          <p:cNvSpPr/>
          <p:nvPr/>
        </p:nvSpPr>
        <p:spPr>
          <a:xfrm rot="20164459">
            <a:off x="3943536" y="859286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9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lhaService\Água\projeto fontes\São Domingos\Almeri  Rodrigues\DSC08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6694"/>
            <a:ext cx="4224470" cy="33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lhaService\Água\projeto fontes\São Domingos\Almeri  Rodrigues\DSC08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72" y="1594490"/>
            <a:ext cx="4427984" cy="33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 para baixo 5"/>
          <p:cNvSpPr/>
          <p:nvPr/>
        </p:nvSpPr>
        <p:spPr>
          <a:xfrm rot="1743933">
            <a:off x="8215888" y="2053454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 rot="19513096" flipH="1">
            <a:off x="571163" y="939906"/>
            <a:ext cx="446961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3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779096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AGROTÓXICOS E MEIO AMBIENTE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756791"/>
          </a:xfrm>
        </p:spPr>
        <p:txBody>
          <a:bodyPr/>
          <a:lstStyle/>
          <a:p>
            <a:r>
              <a:rPr lang="pt-BR" sz="2400" dirty="0"/>
              <a:t>O comportamento do agrotóxico no ambiente é bastante </a:t>
            </a:r>
            <a:r>
              <a:rPr lang="pt-BR" sz="2400" dirty="0" smtClean="0"/>
              <a:t>complexo;</a:t>
            </a:r>
          </a:p>
          <a:p>
            <a:r>
              <a:rPr lang="pt-BR" sz="2400" dirty="0" smtClean="0"/>
              <a:t>Quando </a:t>
            </a:r>
            <a:r>
              <a:rPr lang="pt-BR" sz="2400" dirty="0"/>
              <a:t>utilizado um agrotóxico, independente do modo de aplicação, possui grande potencial de atingir o solo e as </a:t>
            </a:r>
            <a:r>
              <a:rPr lang="pt-BR" sz="2400" dirty="0" smtClean="0"/>
              <a:t>águas</a:t>
            </a:r>
            <a:r>
              <a:rPr lang="pt-BR" sz="2400" dirty="0"/>
              <a:t>.</a:t>
            </a:r>
            <a:endParaRPr lang="pt-BR" sz="24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52535"/>
            <a:ext cx="8640960" cy="36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703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347048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>AGROTÓXICOS E MEIO AMBIENTE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8232"/>
            <a:ext cx="8229600" cy="1540768"/>
          </a:xfrm>
        </p:spPr>
        <p:txBody>
          <a:bodyPr/>
          <a:lstStyle/>
          <a:p>
            <a:pPr algn="just"/>
            <a:r>
              <a:rPr lang="pt-BR" sz="2800" dirty="0"/>
              <a:t>Além disso, qualquer que seja o caminho do agrotóxico no meio ambiente, invariavelmente o </a:t>
            </a:r>
            <a:r>
              <a:rPr lang="pt-BR" sz="3600" b="1" dirty="0"/>
              <a:t>homem</a:t>
            </a:r>
            <a:r>
              <a:rPr lang="pt-BR" sz="2800" dirty="0"/>
              <a:t> é seu potencial receptor.</a:t>
            </a:r>
          </a:p>
          <a:p>
            <a:pPr algn="just"/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9" b="17331"/>
          <a:stretch/>
        </p:blipFill>
        <p:spPr>
          <a:xfrm>
            <a:off x="2339752" y="3645024"/>
            <a:ext cx="4331543" cy="30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/>
              <a:t>PRODUÇÃO DE ALIMENTOS E O USO MASSIVO DE AGROTÓXICOS NO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O Brasil é o maior consumidor de agrotóxicos do mundo. </a:t>
            </a:r>
            <a:r>
              <a:rPr lang="pt-BR" sz="2400" dirty="0" smtClean="0"/>
              <a:t>Em 2014 em </a:t>
            </a:r>
            <a:r>
              <a:rPr lang="pt-BR" sz="2400" dirty="0"/>
              <a:t>média cada brasileiro </a:t>
            </a:r>
            <a:r>
              <a:rPr lang="pt-BR" sz="2400" dirty="0" smtClean="0"/>
              <a:t>consumiu </a:t>
            </a:r>
            <a:r>
              <a:rPr lang="pt-BR" sz="2400" dirty="0"/>
              <a:t>7,3 litros de agrotóxicos </a:t>
            </a:r>
            <a:r>
              <a:rPr lang="pt-BR" sz="2400" dirty="0" smtClean="0"/>
              <a:t>no </a:t>
            </a:r>
            <a:r>
              <a:rPr lang="pt-BR" sz="2400" dirty="0"/>
              <a:t>ano, segundo a </a:t>
            </a:r>
            <a:r>
              <a:rPr lang="pt-BR" sz="2400" dirty="0" smtClean="0"/>
              <a:t>ABRASCO.</a:t>
            </a:r>
          </a:p>
          <a:p>
            <a:pPr marL="0" indent="0">
              <a:buNone/>
            </a:pPr>
            <a:r>
              <a:rPr lang="pt-BR" sz="2400" dirty="0" smtClean="0"/>
              <a:t>                 Agricultura cada vez mais depende de agrotóxicos;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                Aumento da produtividade;</a:t>
            </a:r>
          </a:p>
          <a:p>
            <a:pPr marL="0" indent="0">
              <a:buNone/>
            </a:pPr>
            <a:r>
              <a:rPr lang="pt-BR" sz="2400" dirty="0" smtClean="0"/>
              <a:t>              </a:t>
            </a:r>
          </a:p>
          <a:p>
            <a:pPr marL="0" indent="0">
              <a:buNone/>
            </a:pPr>
            <a:r>
              <a:rPr lang="pt-BR" sz="2400" dirty="0" smtClean="0"/>
              <a:t>                 Alimentos, água e ar contaminados;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dirty="0" smtClean="0"/>
              <a:t>                Preocupações na saúde pública.</a:t>
            </a:r>
          </a:p>
          <a:p>
            <a:endParaRPr lang="pt-BR" sz="2400" dirty="0"/>
          </a:p>
        </p:txBody>
      </p:sp>
      <p:pic>
        <p:nvPicPr>
          <p:cNvPr id="4" name="Imagem 3" descr="C:\Users\IlhaService\agrotoxicos\agrotoxico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62524"/>
            <a:ext cx="3219450" cy="19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C:\Users\IlhaService\agrotoxicos\imag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013175"/>
            <a:ext cx="1849827" cy="164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IlhaService\agrotoxicos\Defensivos-químico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5" y="4509119"/>
            <a:ext cx="2336981" cy="23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 para baixo 6"/>
          <p:cNvSpPr/>
          <p:nvPr/>
        </p:nvSpPr>
        <p:spPr>
          <a:xfrm rot="16200000">
            <a:off x="1144781" y="2750719"/>
            <a:ext cx="293994" cy="496336"/>
          </a:xfrm>
          <a:prstGeom prst="downArrow">
            <a:avLst>
              <a:gd name="adj1" fmla="val 40598"/>
              <a:gd name="adj2" fmla="val 478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 rot="16200000">
            <a:off x="1144782" y="3197113"/>
            <a:ext cx="293994" cy="496336"/>
          </a:xfrm>
          <a:prstGeom prst="downArrow">
            <a:avLst>
              <a:gd name="adj1" fmla="val 40598"/>
              <a:gd name="adj2" fmla="val 478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2915816" y="3622822"/>
            <a:ext cx="293994" cy="496336"/>
          </a:xfrm>
          <a:prstGeom prst="downArrow">
            <a:avLst>
              <a:gd name="adj1" fmla="val 40598"/>
              <a:gd name="adj2" fmla="val 478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baixo 16"/>
          <p:cNvSpPr/>
          <p:nvPr/>
        </p:nvSpPr>
        <p:spPr>
          <a:xfrm rot="16200000">
            <a:off x="1174831" y="4017987"/>
            <a:ext cx="293994" cy="496336"/>
          </a:xfrm>
          <a:prstGeom prst="downArrow">
            <a:avLst>
              <a:gd name="adj1" fmla="val 40598"/>
              <a:gd name="adj2" fmla="val 478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baixo 17"/>
          <p:cNvSpPr/>
          <p:nvPr/>
        </p:nvSpPr>
        <p:spPr>
          <a:xfrm rot="16200000">
            <a:off x="1174831" y="4497903"/>
            <a:ext cx="293994" cy="496336"/>
          </a:xfrm>
          <a:prstGeom prst="downArrow">
            <a:avLst>
              <a:gd name="adj1" fmla="val 40598"/>
              <a:gd name="adj2" fmla="val 478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2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2142" y="332656"/>
            <a:ext cx="6429400" cy="12527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3600" b="1" dirty="0" smtClean="0"/>
              <a:t>Tem certeza que a água utilizada para seu consumo está livre de agrotóxicos?</a:t>
            </a:r>
            <a:endParaRPr lang="pt-BR" sz="36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275322" cy="45633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42" y="2276872"/>
            <a:ext cx="4365638" cy="43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PRINCIPAIS PROBLEMAS ENCONTRADOS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800" dirty="0" smtClean="0"/>
              <a:t>Falta de proteção com árvores ao entorno das nascentes;</a:t>
            </a:r>
          </a:p>
          <a:p>
            <a:endParaRPr lang="pt-BR" sz="2800" dirty="0" smtClean="0"/>
          </a:p>
          <a:p>
            <a:r>
              <a:rPr lang="pt-BR" sz="2800" dirty="0" smtClean="0"/>
              <a:t>Presença de animais muito próximos das nascentes;</a:t>
            </a:r>
          </a:p>
          <a:p>
            <a:r>
              <a:rPr lang="pt-BR" sz="2800" dirty="0" smtClean="0"/>
              <a:t>Fossas próximas;</a:t>
            </a:r>
          </a:p>
          <a:p>
            <a:endParaRPr lang="pt-BR" sz="2800" dirty="0" smtClean="0"/>
          </a:p>
          <a:p>
            <a:r>
              <a:rPr lang="pt-BR" sz="2800" dirty="0" smtClean="0"/>
              <a:t>Falta de limpeza e manutenção das fontes;</a:t>
            </a:r>
          </a:p>
          <a:p>
            <a:endParaRPr lang="pt-BR" sz="2800" dirty="0" smtClean="0"/>
          </a:p>
          <a:p>
            <a:r>
              <a:rPr lang="pt-BR" sz="2800" dirty="0" smtClean="0"/>
              <a:t>Falta de tampa adequada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8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AGROTÓXICOS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800" dirty="0"/>
              <a:t>O Brasil é o líder do ranking mundial de consumo de </a:t>
            </a:r>
            <a:r>
              <a:rPr lang="pt-BR" sz="2800" dirty="0" smtClean="0"/>
              <a:t>agrotóxicos</a:t>
            </a:r>
            <a:r>
              <a:rPr lang="pt-BR" sz="2800" dirty="0"/>
              <a:t>;</a:t>
            </a:r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O </a:t>
            </a:r>
            <a:r>
              <a:rPr lang="pt-BR" sz="2800" dirty="0"/>
              <a:t>setor agrícola brasileiro comprou, no ano de 2012, mais de 800 mil toneladas de agrotóxicos, sendo que muitos deles são proibidos em outros </a:t>
            </a:r>
            <a:r>
              <a:rPr lang="pt-BR" sz="2800" dirty="0" smtClean="0"/>
              <a:t>países</a:t>
            </a:r>
            <a:r>
              <a:rPr lang="pt-BR" sz="2800" dirty="0"/>
              <a:t>;</a:t>
            </a:r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r>
              <a:rPr lang="pt-BR" sz="2800" dirty="0"/>
              <a:t>Segundo a Anvisa, 64% dos alimentos estão contaminados por agrotóxicos.</a:t>
            </a:r>
          </a:p>
        </p:txBody>
      </p:sp>
    </p:spTree>
    <p:extLst>
      <p:ext uri="{BB962C8B-B14F-4D97-AF65-F5344CB8AC3E}">
        <p14:creationId xmlns:p14="http://schemas.microsoft.com/office/powerpoint/2010/main" val="36590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O QUE VOCÊ COME ?</a:t>
            </a:r>
            <a:endParaRPr lang="pt-BR" sz="36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6" y="1556792"/>
            <a:ext cx="3566160" cy="4846320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323528" y="6165304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2204864"/>
            <a:ext cx="4423189" cy="33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PREPARO DAS EMBALAGENS VAZIAS</a:t>
            </a:r>
            <a:br>
              <a:rPr lang="pt-BR" sz="3200" b="1" dirty="0" smtClean="0"/>
            </a:br>
            <a:r>
              <a:rPr lang="pt-BR" sz="3200" b="1" dirty="0" smtClean="0"/>
              <a:t>PARA O ARMAZENAMENTO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pt-BR" b="1" dirty="0"/>
              <a:t>Embalagens </a:t>
            </a:r>
            <a:r>
              <a:rPr lang="pt-BR" b="1" dirty="0" smtClean="0"/>
              <a:t>Laváveis</a:t>
            </a:r>
          </a:p>
          <a:p>
            <a:endParaRPr lang="pt-BR" b="1" dirty="0" smtClean="0"/>
          </a:p>
          <a:p>
            <a:pPr marL="0" indent="0" algn="just">
              <a:buNone/>
            </a:pPr>
            <a:r>
              <a:rPr lang="pt-BR" sz="2800" dirty="0"/>
              <a:t>As embalagens vazias devem ser devolvidas junto com suas tampas</a:t>
            </a:r>
            <a:r>
              <a:rPr lang="pt-BR" sz="2800" dirty="0" smtClean="0"/>
              <a:t>.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O agricultor tem o prazo de até um ano depois da compra ou do </a:t>
            </a:r>
            <a:r>
              <a:rPr lang="pt-BR" sz="2800" dirty="0" smtClean="0"/>
              <a:t>uso para </a:t>
            </a:r>
            <a:r>
              <a:rPr lang="pt-BR" sz="2800" dirty="0"/>
              <a:t>devolver ao revendedor.</a:t>
            </a:r>
          </a:p>
        </p:txBody>
      </p:sp>
    </p:spTree>
    <p:extLst>
      <p:ext uri="{BB962C8B-B14F-4D97-AF65-F5344CB8AC3E}">
        <p14:creationId xmlns:p14="http://schemas.microsoft.com/office/powerpoint/2010/main" val="37019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DF\Desktop\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210338" cy="64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INTOXICAÇÕES AGUDAS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As </a:t>
            </a:r>
            <a:r>
              <a:rPr lang="pt-BR" sz="2800" b="1" dirty="0"/>
              <a:t>intoxicações agudas </a:t>
            </a:r>
            <a:r>
              <a:rPr lang="pt-BR" sz="2800" dirty="0"/>
              <a:t>são aquelas que ocorrem nas primeiras horas em que o paciente teve </a:t>
            </a:r>
            <a:r>
              <a:rPr lang="pt-BR" sz="2800" dirty="0" smtClean="0"/>
              <a:t>contato direto </a:t>
            </a:r>
            <a:r>
              <a:rPr lang="pt-BR" sz="2800" dirty="0"/>
              <a:t>com altas doses da substância química, por curto período. </a:t>
            </a:r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Os </a:t>
            </a:r>
            <a:r>
              <a:rPr lang="pt-BR" sz="2800" b="1" dirty="0"/>
              <a:t>sintomas mais </a:t>
            </a:r>
            <a:r>
              <a:rPr lang="pt-BR" sz="2800" b="1" dirty="0" smtClean="0"/>
              <a:t>comuns </a:t>
            </a:r>
            <a:r>
              <a:rPr lang="pt-BR" sz="2800" dirty="0" smtClean="0"/>
              <a:t>relacionados </a:t>
            </a:r>
            <a:r>
              <a:rPr lang="pt-BR" sz="2800" dirty="0"/>
              <a:t>aos agrotóxicos são dor de cabeça, náuseas, vômitos, dificuldades </a:t>
            </a:r>
            <a:r>
              <a:rPr lang="pt-BR" sz="2800" dirty="0" smtClean="0"/>
              <a:t>respiratórias, fraqueza</a:t>
            </a:r>
            <a:r>
              <a:rPr lang="pt-BR" sz="2800" dirty="0"/>
              <a:t>, confusão mental, convulsões, cólicas abdominais, tremores, entre outros .</a:t>
            </a:r>
          </a:p>
        </p:txBody>
      </p:sp>
    </p:spTree>
    <p:extLst>
      <p:ext uri="{BB962C8B-B14F-4D97-AF65-F5344CB8AC3E}">
        <p14:creationId xmlns:p14="http://schemas.microsoft.com/office/powerpoint/2010/main" val="25799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INTOXICAÇÕES CRÔNICAS 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dirty="0"/>
              <a:t>A</a:t>
            </a:r>
            <a:r>
              <a:rPr lang="pt-BR" dirty="0" smtClean="0"/>
              <a:t>s </a:t>
            </a:r>
            <a:r>
              <a:rPr lang="pt-BR" b="1" dirty="0"/>
              <a:t>intoxicações crônicas </a:t>
            </a:r>
            <a:r>
              <a:rPr lang="pt-BR" dirty="0"/>
              <a:t>são aquelas provocadas pelo acúmulo das substâncias no corpo, </a:t>
            </a:r>
            <a:r>
              <a:rPr lang="pt-BR" dirty="0" smtClean="0"/>
              <a:t>durante anos </a:t>
            </a:r>
            <a:r>
              <a:rPr lang="pt-BR" dirty="0"/>
              <a:t>de exposição contínua aos venenos</a:t>
            </a:r>
            <a:r>
              <a:rPr lang="pt-BR" dirty="0" smtClean="0"/>
              <a:t>. Podendo causar: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Câncer, paralisias</a:t>
            </a:r>
            <a:r>
              <a:rPr lang="pt-BR" dirty="0"/>
              <a:t>, perda de peso, fraqueza </a:t>
            </a:r>
            <a:r>
              <a:rPr lang="pt-BR" dirty="0" smtClean="0"/>
              <a:t>muscular;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depressão</a:t>
            </a:r>
            <a:r>
              <a:rPr lang="pt-BR" dirty="0"/>
              <a:t>, insônia, anemia, </a:t>
            </a:r>
            <a:r>
              <a:rPr lang="pt-BR" dirty="0" smtClean="0"/>
              <a:t>dermatites;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alterações </a:t>
            </a:r>
            <a:r>
              <a:rPr lang="pt-BR" dirty="0"/>
              <a:t>hormonais, problemas imunológicos, efeitos na reprodução (infertilidade, </a:t>
            </a:r>
            <a:r>
              <a:rPr lang="pt-BR" dirty="0" smtClean="0"/>
              <a:t>má-formação congênita</a:t>
            </a:r>
            <a:r>
              <a:rPr lang="pt-BR" dirty="0"/>
              <a:t>, abortos</a:t>
            </a:r>
            <a:r>
              <a:rPr lang="pt-BR" dirty="0" smtClean="0"/>
              <a:t>),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doenças </a:t>
            </a:r>
            <a:r>
              <a:rPr lang="pt-BR" dirty="0"/>
              <a:t>do fígado e dos rins, doenças respiratórias, efeitos no </a:t>
            </a:r>
            <a:r>
              <a:rPr lang="pt-BR" dirty="0" smtClean="0"/>
              <a:t>desenvolvimento das </a:t>
            </a:r>
            <a:r>
              <a:rPr lang="pt-BR" dirty="0"/>
              <a:t>crianças, entre outros.</a:t>
            </a:r>
          </a:p>
        </p:txBody>
      </p:sp>
    </p:spTree>
    <p:extLst>
      <p:ext uri="{BB962C8B-B14F-4D97-AF65-F5344CB8AC3E}">
        <p14:creationId xmlns:p14="http://schemas.microsoft.com/office/powerpoint/2010/main" val="14711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ASDF\Desktop\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07"/>
          <a:stretch/>
        </p:blipFill>
        <p:spPr bwMode="auto">
          <a:xfrm>
            <a:off x="179512" y="188640"/>
            <a:ext cx="8712968" cy="13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1296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5205575"/>
            <a:ext cx="4824536" cy="16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0"/>
            <a:ext cx="56769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5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2381" y="188640"/>
            <a:ext cx="6563072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COMO EVITAR ESSES IMPACTOS?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324744"/>
          </a:xfrm>
        </p:spPr>
        <p:txBody>
          <a:bodyPr/>
          <a:lstStyle/>
          <a:p>
            <a:r>
              <a:rPr lang="pt-BR" dirty="0" smtClean="0"/>
              <a:t>Use consciente, verifique se é realmente necessário.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4" y="2780929"/>
            <a:ext cx="8617126" cy="40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28192"/>
            <a:ext cx="8229600" cy="748680"/>
          </a:xfrm>
        </p:spPr>
        <p:txBody>
          <a:bodyPr/>
          <a:lstStyle/>
          <a:p>
            <a:r>
              <a:rPr lang="pt-BR" dirty="0" smtClean="0"/>
              <a:t>Proteção de nascentes e rios com mata ciliar.</a:t>
            </a: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63072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COMO EVITAR ESSES IMPACTOS?</a:t>
            </a:r>
            <a:endParaRPr lang="pt-BR" sz="36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85011"/>
            <a:ext cx="8640961" cy="43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,0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C:\Users\IlhaService\Água\projeto fontes\Barra Bonita\19. LAURICI ZUCCHI\DSC07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15"/>
            <a:ext cx="9143999" cy="68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 para baixo 5"/>
          <p:cNvSpPr/>
          <p:nvPr/>
        </p:nvSpPr>
        <p:spPr>
          <a:xfrm rot="749461">
            <a:off x="3595289" y="3435281"/>
            <a:ext cx="360040" cy="74741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 rot="7547823">
            <a:off x="7032638" y="1907724"/>
            <a:ext cx="360040" cy="74741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ASDF\Desktop\2015\PROJETO FONTES  - ASSENTAMENTO EDUARDO RADUAN\Barra Bonita\7. JANETE ALVES\Fotos visita 26-11-14\DSC08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16" y="4532337"/>
            <a:ext cx="3100884" cy="23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 para baixo 8"/>
          <p:cNvSpPr/>
          <p:nvPr/>
        </p:nvSpPr>
        <p:spPr>
          <a:xfrm rot="19947223">
            <a:off x="7032638" y="4694024"/>
            <a:ext cx="360040" cy="74741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622594" y="476672"/>
            <a:ext cx="8007350" cy="43576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pt-BR" altLang="ja-JP" sz="3600" b="1" dirty="0" smtClean="0">
                <a:solidFill>
                  <a:schemeClr val="tx1"/>
                </a:solidFill>
                <a:ea typeface="ＭＳ Ｐゴシック" pitchFamily="34" charset="-128"/>
              </a:rPr>
              <a:t>RESÍDUOS DOMICILIARES NA ÁREA RURAL</a:t>
            </a:r>
            <a:r>
              <a:rPr lang="pt-BR" altLang="ja-JP" sz="3600" dirty="0" smtClean="0">
                <a:ea typeface="ＭＳ Ｐゴシック" pitchFamily="34" charset="-128"/>
              </a:rPr>
              <a:t> </a:t>
            </a:r>
            <a:endParaRPr lang="pt-BR" altLang="pt-BR" sz="3600" dirty="0" smtClean="0"/>
          </a:p>
        </p:txBody>
      </p:sp>
      <p:pic>
        <p:nvPicPr>
          <p:cNvPr id="4101" name="Picture 5" descr="http://static.wixstatic.com/media/9804b1_12d12afb433d0d1d6ff8d95a260a85cf.jpg_srz_429_399_75_22_0.50_1.20_0.00_jpg_s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408622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200" b="1" dirty="0" smtClean="0"/>
              <a:t>O IMPACTO DO LIXO</a:t>
            </a:r>
          </a:p>
        </p:txBody>
      </p:sp>
      <p:sp>
        <p:nvSpPr>
          <p:cNvPr id="615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382000" cy="4191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sz="1200" b="1" dirty="0" smtClean="0">
                <a:latin typeface="Arial" charset="0"/>
                <a:cs typeface="Arial" charset="0"/>
              </a:rPr>
              <a:t>	</a:t>
            </a:r>
            <a:r>
              <a:rPr lang="pt-BR" sz="2400" dirty="0" smtClean="0">
                <a:cs typeface="Arial" charset="0"/>
              </a:rPr>
              <a:t>A cada dia são descartadas 2 milhões de toneladas de lixo domiciliar no mundo. É um volume diário que equivale a 10 montanhas como o Pão de Açúcar.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sz="2400" b="1" dirty="0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sz="2400" b="1" dirty="0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sz="1600" b="1" dirty="0" smtClean="0">
              <a:latin typeface="Arial" charset="0"/>
              <a:cs typeface="Times New Roman" charset="0"/>
            </a:endParaRPr>
          </a:p>
          <a:p>
            <a:pPr algn="ctr" eaLnBrk="1" hangingPunct="1"/>
            <a:endParaRPr lang="pt-BR" sz="4000" dirty="0" smtClean="0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004888" y="1395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419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459668"/>
              </p:ext>
            </p:extLst>
          </p:nvPr>
        </p:nvGraphicFramePr>
        <p:xfrm>
          <a:off x="323528" y="2780928"/>
          <a:ext cx="3241665" cy="195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Foto do Photo Editor" r:id="rId3" imgW="2762636" imgH="1781424" progId="MSPhotoEd.3">
                  <p:embed/>
                </p:oleObj>
              </mc:Choice>
              <mc:Fallback>
                <p:oleObj name="Foto do Photo Editor" r:id="rId3" imgW="2762636" imgH="17814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780928"/>
                        <a:ext cx="3241665" cy="195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10" name="Picture 62" descr="C:\Users\ASDF\Desktop\turt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47764"/>
            <a:ext cx="3581667" cy="26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C:\Users\ASDF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9297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7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50825" y="1235075"/>
            <a:ext cx="84963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800" dirty="0">
                <a:latin typeface="Century Gothic" pitchFamily="34" charset="0"/>
              </a:rPr>
              <a:t> 	</a:t>
            </a:r>
            <a:r>
              <a:rPr lang="pt-BR" altLang="pt-BR" sz="2800" dirty="0"/>
              <a:t>O que fazer com </a:t>
            </a:r>
            <a:r>
              <a:rPr lang="pt-BR" altLang="pt-BR" sz="2800" dirty="0" smtClean="0"/>
              <a:t>os resíduos gerados </a:t>
            </a:r>
            <a:r>
              <a:rPr lang="pt-BR" altLang="pt-BR" sz="2800" dirty="0"/>
              <a:t>na propriedade rural? </a:t>
            </a:r>
          </a:p>
          <a:p>
            <a:pPr algn="just" eaLnBrk="0" hangingPunct="0">
              <a:spcBef>
                <a:spcPct val="20000"/>
              </a:spcBef>
              <a:buFont typeface="Wingdings" pitchFamily="2" charset="2"/>
              <a:buNone/>
            </a:pPr>
            <a:endParaRPr lang="pt-BR" altLang="pt-BR" sz="2800" dirty="0"/>
          </a:p>
          <a:p>
            <a:pPr algn="just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800" dirty="0"/>
              <a:t>	</a:t>
            </a:r>
            <a:r>
              <a:rPr lang="pt-BR" altLang="pt-BR" sz="2800" dirty="0" smtClean="0"/>
              <a:t>Os resíduos podem </a:t>
            </a:r>
            <a:r>
              <a:rPr lang="pt-BR" altLang="pt-BR" sz="2800" dirty="0"/>
              <a:t>ser </a:t>
            </a:r>
            <a:r>
              <a:rPr lang="pt-BR" altLang="pt-BR" sz="2800" dirty="0" smtClean="0"/>
              <a:t>separados </a:t>
            </a:r>
            <a:r>
              <a:rPr lang="pt-BR" altLang="pt-BR" sz="2800" dirty="0"/>
              <a:t>como </a:t>
            </a:r>
            <a:r>
              <a:rPr lang="pt-BR" altLang="pt-BR" sz="2800" b="1" i="1" dirty="0" smtClean="0"/>
              <a:t>recicláveis e orgânicos. </a:t>
            </a:r>
            <a:endParaRPr lang="pt-BR" altLang="pt-BR" sz="2800" b="1" i="1" dirty="0"/>
          </a:p>
          <a:p>
            <a:pPr algn="just" eaLnBrk="0" hangingPunct="0">
              <a:spcBef>
                <a:spcPct val="20000"/>
              </a:spcBef>
              <a:buFont typeface="Wingdings" pitchFamily="2" charset="2"/>
              <a:buNone/>
            </a:pPr>
            <a:endParaRPr lang="pt-BR" altLang="pt-BR" sz="2800" b="1" i="1" dirty="0">
              <a:latin typeface="Century Gothic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 smtClean="0"/>
              <a:t>RESÍDUOS </a:t>
            </a:r>
            <a:r>
              <a:rPr lang="pt-BR" altLang="pt-BR" sz="3200" b="1" dirty="0"/>
              <a:t>NA ÁREA RURAL</a:t>
            </a:r>
          </a:p>
        </p:txBody>
      </p:sp>
      <p:pic>
        <p:nvPicPr>
          <p:cNvPr id="2050" name="Picture 2" descr="http://www.meiwa.com.br/novo_site/img/lixeiras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4420368" cy="336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22925" name="Group 1069"/>
          <p:cNvGraphicFramePr>
            <a:graphicFrameLocks noGrp="1"/>
          </p:cNvGraphicFramePr>
          <p:nvPr>
            <p:ph type="tbl" idx="1"/>
          </p:nvPr>
        </p:nvGraphicFramePr>
        <p:xfrm>
          <a:off x="1485900" y="1219200"/>
          <a:ext cx="6172200" cy="5462588"/>
        </p:xfrm>
        <a:graphic>
          <a:graphicData uri="http://schemas.openxmlformats.org/drawingml/2006/table">
            <a:tbl>
              <a:tblPr/>
              <a:tblGrid>
                <a:gridCol w="3086100"/>
                <a:gridCol w="3086100"/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Verdana" pitchFamily="34" charset="0"/>
                        </a:rPr>
                        <a:t>MATERIAL	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Verdana" pitchFamily="34" charset="0"/>
                        </a:rPr>
                        <a:t>TEMPO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VIDRO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04 MIL 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PLÁSTICO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	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100 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PAPEL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06 MESES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LATAS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10 ANOS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CHICLETES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5 ANOS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CIGARROS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01 a 02 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23" name="Picture 1067" descr="C:\Meus documentos\MORALLES &amp; BILL\Moralles &amp; Bill - LOGOMARCA\LOGOS FORMULÁRIO E TREINAMENTO\MB Simb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845175"/>
            <a:ext cx="1104900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4" name="Text Box 1068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hangingPunct="0">
              <a:lnSpc>
                <a:spcPct val="150000"/>
              </a:lnSpc>
            </a:pPr>
            <a:r>
              <a:rPr lang="pt-BR" b="1">
                <a:latin typeface="Verdana" pitchFamily="34" charset="0"/>
              </a:rPr>
              <a:t>QUANTO TEMPO LEVA PARA SE DECOMPOR  </a:t>
            </a:r>
          </a:p>
          <a:p>
            <a:pPr algn="ctr" eaLnBrk="0" hangingPunct="0">
              <a:lnSpc>
                <a:spcPct val="150000"/>
              </a:lnSpc>
            </a:pPr>
            <a:r>
              <a:rPr lang="pt-BR" b="1">
                <a:latin typeface="Verdana" pitchFamily="34" charset="0"/>
              </a:rPr>
              <a:t>NO MEIO AMBIENTE . . . </a:t>
            </a:r>
          </a:p>
        </p:txBody>
      </p:sp>
    </p:spTree>
    <p:extLst>
      <p:ext uri="{BB962C8B-B14F-4D97-AF65-F5344CB8AC3E}">
        <p14:creationId xmlns:p14="http://schemas.microsoft.com/office/powerpoint/2010/main" val="11540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0825" y="1235075"/>
            <a:ext cx="84963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800" dirty="0">
                <a:latin typeface="Century Gothic" pitchFamily="34" charset="0"/>
              </a:rPr>
              <a:t>	</a:t>
            </a:r>
            <a:r>
              <a:rPr lang="pt-BR" altLang="pt-BR" sz="2800" dirty="0"/>
              <a:t>O </a:t>
            </a:r>
            <a:r>
              <a:rPr lang="pt-BR" altLang="pt-BR" sz="2800" b="1" dirty="0"/>
              <a:t>LIXO ORGÂNICO</a:t>
            </a:r>
            <a:r>
              <a:rPr lang="pt-BR" altLang="pt-BR" sz="2800" dirty="0"/>
              <a:t> como cascas de frutas e verduras, cascas de ovo, restos de comida, folhas, grama aparada e estercos animais, podem ser utilizados para a produção de </a:t>
            </a:r>
            <a:r>
              <a:rPr lang="pt-BR" altLang="pt-BR" sz="2800" b="1" dirty="0"/>
              <a:t>ADUBO</a:t>
            </a:r>
            <a:r>
              <a:rPr lang="pt-BR" altLang="pt-BR" sz="2800" dirty="0"/>
              <a:t> orgânico, através da compostagem.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COMPOSTAGEM</a:t>
            </a:r>
          </a:p>
        </p:txBody>
      </p:sp>
      <p:pic>
        <p:nvPicPr>
          <p:cNvPr id="25604" name="Picture 4" descr="http://1.bp.blogspot.com/_CFBJfdtx7PI/SODoMHD6DnI/AAAAAAAAXnU/3N0pfb47cO8/s400/1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50403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1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ângulo 1"/>
          <p:cNvSpPr>
            <a:spLocks noChangeArrowheads="1"/>
          </p:cNvSpPr>
          <p:nvPr/>
        </p:nvSpPr>
        <p:spPr bwMode="auto">
          <a:xfrm>
            <a:off x="395288" y="1052736"/>
            <a:ext cx="83534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2800" dirty="0"/>
              <a:t>A compostagem pode ser feita em pilhas ou em caixas, chamadas de </a:t>
            </a:r>
            <a:r>
              <a:rPr lang="pt-BR" altLang="pt-BR" sz="2800" b="1" dirty="0"/>
              <a:t>COMPOSTEIRAS.</a:t>
            </a:r>
            <a:r>
              <a:rPr lang="pt-BR" altLang="pt-BR" sz="2800" dirty="0"/>
              <a:t> </a:t>
            </a:r>
            <a:endParaRPr lang="pt-BR" altLang="pt-BR" sz="2800" dirty="0" smtClean="0"/>
          </a:p>
          <a:p>
            <a:pPr algn="just"/>
            <a:endParaRPr lang="pt-BR" altLang="pt-BR" sz="2800" dirty="0"/>
          </a:p>
          <a:p>
            <a:pPr algn="just"/>
            <a:r>
              <a:rPr lang="pt-BR" altLang="pt-BR" sz="2800" dirty="0" smtClean="0"/>
              <a:t>Deve-se </a:t>
            </a:r>
            <a:r>
              <a:rPr lang="pt-BR" altLang="pt-BR" sz="2800" dirty="0"/>
              <a:t>fazer a primeira camada com gravetos em uma espessura de 15 a 20 cm, e depois ir intercalando restos vegetais e esterco, sendo três partes de restos vegetais para uma de esterco. </a:t>
            </a:r>
            <a:endParaRPr lang="pt-BR" altLang="pt-BR" sz="2800" dirty="0" smtClean="0"/>
          </a:p>
          <a:p>
            <a:pPr algn="just"/>
            <a:endParaRPr lang="pt-BR" altLang="pt-BR" sz="2800" dirty="0"/>
          </a:p>
          <a:p>
            <a:pPr algn="just"/>
            <a:r>
              <a:rPr lang="pt-BR" altLang="pt-BR" sz="2800" dirty="0" smtClean="0"/>
              <a:t>Molhar </a:t>
            </a:r>
            <a:r>
              <a:rPr lang="pt-BR" altLang="pt-BR" sz="2800" dirty="0"/>
              <a:t>a cada camada feita.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684213" y="260350"/>
            <a:ext cx="8064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/>
              <a:t>COMPOSTAGEM</a:t>
            </a:r>
          </a:p>
        </p:txBody>
      </p:sp>
      <p:pic>
        <p:nvPicPr>
          <p:cNvPr id="5122" name="Picture 2" descr="C:\Users\ASDF\Desktop\compostagem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8287"/>
            <a:ext cx="3336032" cy="298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2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cs typeface="Arial" charset="0"/>
              </a:rPr>
              <a:t>VANTAGENS</a:t>
            </a:r>
            <a:r>
              <a:rPr lang="pt-BR" b="1" i="1" dirty="0">
                <a:cs typeface="Times New Roman" charset="0"/>
              </a:rPr>
              <a:t/>
            </a:r>
            <a:br>
              <a:rPr lang="pt-BR" b="1" i="1" dirty="0">
                <a:cs typeface="Times New Roman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25000"/>
              </a:spcBef>
              <a:buBlip>
                <a:blip r:embed="rId2"/>
              </a:buBlip>
            </a:pPr>
            <a:r>
              <a:rPr lang="pt-BR" dirty="0">
                <a:cs typeface="Arial" charset="0"/>
              </a:rPr>
              <a:t> E</a:t>
            </a:r>
            <a:r>
              <a:rPr lang="pt-BR" dirty="0" smtClean="0">
                <a:cs typeface="Arial" charset="0"/>
              </a:rPr>
              <a:t>limina </a:t>
            </a:r>
            <a:r>
              <a:rPr lang="pt-BR" dirty="0">
                <a:cs typeface="Arial" charset="0"/>
              </a:rPr>
              <a:t>o problema de “catação” de lixo</a:t>
            </a:r>
            <a:r>
              <a:rPr lang="pt-BR" dirty="0" smtClean="0">
                <a:cs typeface="Arial" charset="0"/>
              </a:rPr>
              <a:t>;</a:t>
            </a:r>
          </a:p>
          <a:p>
            <a:pPr algn="just">
              <a:spcBef>
                <a:spcPct val="25000"/>
              </a:spcBef>
              <a:buBlip>
                <a:blip r:embed="rId2"/>
              </a:buBlip>
            </a:pPr>
            <a:endParaRPr lang="pt-BR" dirty="0">
              <a:cs typeface="Times New Roman" charset="0"/>
            </a:endParaRPr>
          </a:p>
          <a:p>
            <a:pPr algn="just">
              <a:spcBef>
                <a:spcPct val="25000"/>
              </a:spcBef>
              <a:buBlip>
                <a:blip r:embed="rId2"/>
              </a:buBlip>
            </a:pPr>
            <a:r>
              <a:rPr lang="pt-BR" dirty="0" smtClean="0">
                <a:cs typeface="Arial" charset="0"/>
              </a:rPr>
              <a:t>Impede </a:t>
            </a:r>
            <a:r>
              <a:rPr lang="pt-BR" dirty="0">
                <a:cs typeface="Arial" charset="0"/>
              </a:rPr>
              <a:t>a proliferação de ratos e </a:t>
            </a:r>
            <a:r>
              <a:rPr lang="pt-BR" dirty="0" smtClean="0">
                <a:cs typeface="Arial" charset="0"/>
              </a:rPr>
              <a:t>insetos; </a:t>
            </a:r>
          </a:p>
          <a:p>
            <a:pPr algn="just">
              <a:spcBef>
                <a:spcPct val="25000"/>
              </a:spcBef>
              <a:buBlip>
                <a:blip r:embed="rId2"/>
              </a:buBlip>
            </a:pPr>
            <a:endParaRPr lang="pt-BR" dirty="0">
              <a:cs typeface="Times New Roman" charset="0"/>
            </a:endParaRPr>
          </a:p>
          <a:p>
            <a:pPr algn="just">
              <a:spcBef>
                <a:spcPct val="25000"/>
              </a:spcBef>
              <a:buBlip>
                <a:blip r:embed="rId2"/>
              </a:buBlip>
            </a:pPr>
            <a:r>
              <a:rPr lang="pt-BR" dirty="0" smtClean="0">
                <a:cs typeface="Arial" charset="0"/>
              </a:rPr>
              <a:t>Recicla </a:t>
            </a:r>
            <a:r>
              <a:rPr lang="pt-BR" dirty="0">
                <a:cs typeface="Arial" charset="0"/>
              </a:rPr>
              <a:t>o lixo úmido, devolvendo-o aos campos de cultivo em forma de adubo.</a:t>
            </a:r>
            <a:endParaRPr lang="pt-BR" dirty="0">
              <a:cs typeface="Times New Roman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58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Situações encontradas</a:t>
            </a:r>
            <a:endParaRPr lang="pt-BR" dirty="0"/>
          </a:p>
        </p:txBody>
      </p:sp>
      <p:pic>
        <p:nvPicPr>
          <p:cNvPr id="3075" name="Picture 3" descr="C:\Users\ASDF\Desktop\2015\PROJETO FONTES  - ASSENTAMENTO EDUARDO RADUAN\Novo São João\JAIR FERREIRA ARAUJO\DSC06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45462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DF\Desktop\2015\PROJETO FONTES  - ASSENTAMENTO EDUARDO RADUAN\São Domingos\Baldoíno Mierch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51009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 para baixo 6"/>
          <p:cNvSpPr/>
          <p:nvPr/>
        </p:nvSpPr>
        <p:spPr>
          <a:xfrm rot="19626060">
            <a:off x="613452" y="1056389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 rot="1743933">
            <a:off x="8623645" y="3010493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6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C:\Users\ASDF\Desktop\2015\PROJETO FONTES  - ASSENTAMENTO EDUARDO RADUAN\São Domingos\Oldir Gaboardi\DSC08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DF\Desktop\2015\PROJETO FONTES  - ASSENTAMENTO EDUARDO RADUAN\Barra Bonita\3. BENTO DA LUZ\Fotos visita 26-11-14\DSC08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76" y="24358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 para baixo 5"/>
          <p:cNvSpPr/>
          <p:nvPr/>
        </p:nvSpPr>
        <p:spPr>
          <a:xfrm rot="18642558">
            <a:off x="1569923" y="2929293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 rot="1743933">
            <a:off x="8368288" y="91626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1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554442"/>
              </p:ext>
            </p:extLst>
          </p:nvPr>
        </p:nvGraphicFramePr>
        <p:xfrm>
          <a:off x="4211960" y="332656"/>
          <a:ext cx="4176464" cy="6198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3" imgW="8858199" imgH="13144410" progId="AcroExch.Document.11">
                  <p:embed/>
                </p:oleObj>
              </mc:Choice>
              <mc:Fallback>
                <p:oleObj name="Acrobat Document" r:id="rId3" imgW="8858199" imgH="131444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960" y="332656"/>
                        <a:ext cx="4176464" cy="6198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0" y="1481010"/>
            <a:ext cx="421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Alternativas para os resíduos </a:t>
            </a:r>
          </a:p>
          <a:p>
            <a:pPr algn="ctr"/>
            <a:r>
              <a:rPr lang="pt-BR" sz="3200" dirty="0" smtClean="0"/>
              <a:t>recicláveis na área rural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3477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 descr="C:\Users\ASDF\Desktop\2015\PROJETO FONTES  - ASSENTAMENTO EDUARDO RADUAN\Novo São João\ANTONIO BEILNER\DSC06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baixo 4"/>
          <p:cNvSpPr/>
          <p:nvPr/>
        </p:nvSpPr>
        <p:spPr>
          <a:xfrm rot="1743933">
            <a:off x="8215888" y="2053454"/>
            <a:ext cx="360040" cy="11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1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977064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A ESCOLHA É SUA!</a:t>
            </a:r>
            <a:endParaRPr lang="pt-BR" sz="3600" b="1" dirty="0"/>
          </a:p>
        </p:txBody>
      </p:sp>
      <p:pic>
        <p:nvPicPr>
          <p:cNvPr id="15362" name="Picture 2" descr="C:\Users\ASDF\Desktop\meio_ambien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26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ixaDeTexto 4"/>
          <p:cNvSpPr txBox="1">
            <a:spLocks noChangeArrowheads="1"/>
          </p:cNvSpPr>
          <p:nvPr/>
        </p:nvSpPr>
        <p:spPr bwMode="auto">
          <a:xfrm>
            <a:off x="500063" y="260350"/>
            <a:ext cx="8248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4D5040"/>
                </a:solidFill>
                <a:latin typeface="Century Gothic" pitchFamily="34" charset="0"/>
              </a:defRPr>
            </a:lvl1pPr>
            <a:lvl2pPr>
              <a:defRPr sz="2400">
                <a:solidFill>
                  <a:srgbClr val="4D5040"/>
                </a:solidFill>
                <a:latin typeface="Century Gothic" pitchFamily="34" charset="0"/>
              </a:defRPr>
            </a:lvl2pPr>
            <a:lvl3pPr>
              <a:defRPr sz="2000">
                <a:solidFill>
                  <a:srgbClr val="4D5040"/>
                </a:solidFill>
                <a:latin typeface="Century Gothic" pitchFamily="34" charset="0"/>
              </a:defRPr>
            </a:lvl3pPr>
            <a:lvl4pPr>
              <a:defRPr sz="2000">
                <a:solidFill>
                  <a:srgbClr val="4D5040"/>
                </a:solidFill>
                <a:latin typeface="Century Gothic" pitchFamily="34" charset="0"/>
              </a:defRPr>
            </a:lvl4pPr>
            <a:lvl5pPr>
              <a:defRPr sz="2000">
                <a:solidFill>
                  <a:srgbClr val="4D5040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D5040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D5040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D5040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D5040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pt-BR" altLang="pt-BR" sz="4400" dirty="0">
                <a:solidFill>
                  <a:schemeClr val="tx1"/>
                </a:solidFill>
                <a:latin typeface="Arial" charset="0"/>
              </a:rPr>
              <a:t>OBRIGADO PELA ATENÇÃO!!</a:t>
            </a:r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55738"/>
            <a:ext cx="4824412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8"/>
          <p:cNvSpPr>
            <a:spLocks noChangeArrowheads="1"/>
          </p:cNvSpPr>
          <p:nvPr/>
        </p:nvSpPr>
        <p:spPr bwMode="auto">
          <a:xfrm>
            <a:off x="5796136" y="5157192"/>
            <a:ext cx="1760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t-BR" altLang="ja-JP" sz="2400" b="1" dirty="0">
                <a:ea typeface="MS Mincho" pitchFamily="49" charset="-128"/>
              </a:rPr>
              <a:t>Realização</a:t>
            </a:r>
            <a:endParaRPr lang="pt-BR" altLang="ja-JP" sz="2400" dirty="0">
              <a:ea typeface="ＭＳ Ｐゴシック" pitchFamily="34" charset="-128"/>
            </a:endParaRPr>
          </a:p>
          <a:p>
            <a:pPr eaLnBrk="0" hangingPunct="0"/>
            <a:endParaRPr lang="pt-BR" altLang="ja-JP" sz="2400" dirty="0">
              <a:ea typeface="ＭＳ Ｐゴシック" pitchFamily="34" charset="-128"/>
            </a:endParaRPr>
          </a:p>
        </p:txBody>
      </p:sp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4499992" y="5907088"/>
            <a:ext cx="44728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t-BR" altLang="ja-JP" sz="2400" dirty="0" smtClean="0">
                <a:latin typeface="Calibri" pitchFamily="34" charset="0"/>
                <a:ea typeface="MS Mincho" pitchFamily="49" charset="-128"/>
                <a:cs typeface="Times New Roman" pitchFamily="18" charset="0"/>
              </a:rPr>
              <a:t>Departamento de Meio Ambiente </a:t>
            </a:r>
          </a:p>
          <a:p>
            <a:pPr eaLnBrk="0" hangingPunct="0"/>
            <a:r>
              <a:rPr lang="pt-BR" altLang="ja-JP" sz="2400" dirty="0" smtClean="0">
                <a:ea typeface="MS Mincho" pitchFamily="49" charset="-128"/>
                <a:cs typeface="Times New Roman" pitchFamily="18" charset="0"/>
              </a:rPr>
              <a:t>Divisão de Vigilância Sanitária</a:t>
            </a:r>
            <a:endParaRPr lang="pt-BR" altLang="ja-JP" sz="2400" dirty="0">
              <a:ea typeface="MS Mincho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lhaService\Água\projeto fontes\Barra Bonita\19. LAURICI ZUCCHI\DSC07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lhaService\Água\projeto fontes\Barra Bonita\14. JOELCI SCHAREDER\DSC07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baixo 4"/>
          <p:cNvSpPr/>
          <p:nvPr/>
        </p:nvSpPr>
        <p:spPr>
          <a:xfrm rot="20192739">
            <a:off x="4101688" y="2019965"/>
            <a:ext cx="382642" cy="108987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8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lhaService\Água\projeto fontes\Barra Bonita\18 E 20. DARCI MARCOS AGUIAR\Darci Marcos de Aguiar\DSC07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4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1273</Words>
  <Application>Microsoft Office PowerPoint</Application>
  <PresentationFormat>Apresentação na tela (4:3)</PresentationFormat>
  <Paragraphs>203</Paragraphs>
  <Slides>61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61</vt:i4>
      </vt:variant>
    </vt:vector>
  </HeadingPairs>
  <TitlesOfParts>
    <vt:vector size="65" baseType="lpstr">
      <vt:lpstr>Tema do Office</vt:lpstr>
      <vt:lpstr>CorelDRAW</vt:lpstr>
      <vt:lpstr>Foto do Photo Editor</vt:lpstr>
      <vt:lpstr>Acrobat Document</vt:lpstr>
      <vt:lpstr>Apresentação do PowerPoint</vt:lpstr>
      <vt:lpstr>Apresentação do PowerPoint</vt:lpstr>
      <vt:lpstr>O QUE É ÁGUA POTÁVEL?</vt:lpstr>
      <vt:lpstr>PRINCIPAIS PROBLEMAS ENCONTRADOS</vt:lpstr>
      <vt:lpstr>,0 </vt:lpstr>
      <vt:lpstr>Apresentação do PowerPoint</vt:lpstr>
      <vt:lpstr>Apresentação do PowerPoint</vt:lpstr>
      <vt:lpstr>Apresentação do PowerPoint</vt:lpstr>
      <vt:lpstr>Apresentação do PowerPoint</vt:lpstr>
      <vt:lpstr>FORMAS DE CONTAMINAÇÃO DAS NASCENTES</vt:lpstr>
      <vt:lpstr>FORMAS DE CONTAMINAÇÃO DAS NASCENTES</vt:lpstr>
      <vt:lpstr>FORMAS DE CONTAMINAÇÃO DAS NASCENTES</vt:lpstr>
      <vt:lpstr>QUALIDADE DA ÁGUA</vt:lpstr>
      <vt:lpstr>ANÁLISE MICROBIOLÓGICA</vt:lpstr>
      <vt:lpstr>DOENÇAS TRANSMITIDAS PELA ÁGUA</vt:lpstr>
      <vt:lpstr>Apresentação do PowerPoint</vt:lpstr>
      <vt:lpstr>AÇÕES PARA PROTEGER A ÁGUA</vt:lpstr>
      <vt:lpstr>RESPONSABILIDADES</vt:lpstr>
      <vt:lpstr>Apresentação do PowerPoint</vt:lpstr>
      <vt:lpstr>DICAS</vt:lpstr>
      <vt:lpstr>Apresentação do PowerPoint</vt:lpstr>
      <vt:lpstr>ESGOTO</vt:lpstr>
      <vt:lpstr>FOSSAS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SITUAÇÕES ENCONTRADAS</vt:lpstr>
      <vt:lpstr>Apresentação do PowerPoint</vt:lpstr>
      <vt:lpstr>Apresentação do PowerPoint</vt:lpstr>
      <vt:lpstr>AGROTÓXICOS E MEIO AMBIENTE</vt:lpstr>
      <vt:lpstr>Apresentação do PowerPoint</vt:lpstr>
      <vt:lpstr>AGROTÓXICOS E MEIO AMBIENTE</vt:lpstr>
      <vt:lpstr>PRODUÇÃO DE ALIMENTOS E O USO MASSIVO DE AGROTÓXICOS NO BRASIL</vt:lpstr>
      <vt:lpstr>Apresentação do PowerPoint</vt:lpstr>
      <vt:lpstr>AGROTÓXICOS</vt:lpstr>
      <vt:lpstr>O QUE VOCÊ COME ?</vt:lpstr>
      <vt:lpstr>PREPARO DAS EMBALAGENS VAZIAS PARA O ARMAZENAMENTO</vt:lpstr>
      <vt:lpstr>Apresentação do PowerPoint</vt:lpstr>
      <vt:lpstr>INTOXICAÇÕES AGUDAS</vt:lpstr>
      <vt:lpstr>INTOXICAÇÕES CRÔNICAS </vt:lpstr>
      <vt:lpstr>Apresentação do PowerPoint</vt:lpstr>
      <vt:lpstr>Apresentação do PowerPoint</vt:lpstr>
      <vt:lpstr>COMO EVITAR ESSES IMPACTOS?</vt:lpstr>
      <vt:lpstr>COMO EVITAR ESSES IMPACTOS?</vt:lpstr>
      <vt:lpstr>Apresentação do PowerPoint</vt:lpstr>
      <vt:lpstr>O IMPACTO DO LIXO</vt:lpstr>
      <vt:lpstr>Apresentação do PowerPoint</vt:lpstr>
      <vt:lpstr>Apresentação do PowerPoint</vt:lpstr>
      <vt:lpstr>Apresentação do PowerPoint</vt:lpstr>
      <vt:lpstr>Apresentação do PowerPoint</vt:lpstr>
      <vt:lpstr>VANTAGENS </vt:lpstr>
      <vt:lpstr>Situações encontradas</vt:lpstr>
      <vt:lpstr>Apresentação do PowerPoint</vt:lpstr>
      <vt:lpstr>Apresentação do PowerPoint</vt:lpstr>
      <vt:lpstr>A ESCOLHA É SUA!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IlhaService</dc:creator>
  <cp:lastModifiedBy>IlhaService</cp:lastModifiedBy>
  <cp:revision>95</cp:revision>
  <cp:lastPrinted>2015-06-01T13:15:21Z</cp:lastPrinted>
  <dcterms:created xsi:type="dcterms:W3CDTF">2015-05-06T10:51:57Z</dcterms:created>
  <dcterms:modified xsi:type="dcterms:W3CDTF">2017-07-19T11:20:00Z</dcterms:modified>
</cp:coreProperties>
</file>